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8B43-96C1-484F-A6C1-8AE499ED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D64A-A6E3-45DD-A70C-195CE5D33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E331-DA79-481E-9850-2AEEB4BB2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176B-84DB-4536-BEF7-CC1327F3B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8A28-5D56-4EA9-B8D7-855DE1572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B81A-D3EC-4552-B0E6-94F460714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F0A6-86BA-44E7-8338-3C4742522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BEBB-B329-4FD3-8729-45D91E6A0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D75C-5ABA-4C5D-B0CF-0E01EA4B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1D73C-1F36-4129-84E5-F303E159E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5" r:id="rId2"/>
    <p:sldLayoutId id="214748371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0BD0D9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i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1" i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i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i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i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5720" y="428604"/>
            <a:ext cx="8572560" cy="54486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>
                <a:effectLst/>
              </a:rPr>
              <a:t>Муниципальное бюджетное общеобразовательное учреждение средняя общеобразовательная школа № </a:t>
            </a:r>
            <a:r>
              <a:rPr lang="ru-RU" sz="2000" dirty="0" smtClean="0">
                <a:effectLst/>
              </a:rPr>
              <a:t>12 </a:t>
            </a:r>
            <a:r>
              <a:rPr lang="ru-RU" sz="2000" dirty="0">
                <a:effectLst/>
              </a:rPr>
              <a:t>г. </a:t>
            </a:r>
            <a:r>
              <a:rPr lang="ru-RU" sz="2000" dirty="0" smtClean="0">
                <a:effectLst/>
              </a:rPr>
              <a:t>Горно-Алтайска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ЭКОЛОГИЧЕСКИЙ ПРОЕКТ</a:t>
            </a:r>
            <a:b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ЛИШАЙНИКИ – ПОКАЗАТЕЛИ ЧИСТОТЫ ВОЗДУХА</a:t>
            </a:r>
            <a:b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Выполнил ученик 4 «А» класса</a:t>
            </a:r>
            <a:b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Тоголев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Антон</a:t>
            </a:r>
            <a:b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Tm="17958">
    <p:pull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Накипные лишайники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4617B"/>
                </a:solidFill>
              </a:rPr>
              <a:t>Плотно срастаются с корой, отделить их от поверхности нельзя.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4617B"/>
                </a:solidFill>
              </a:rPr>
              <a:t>Наиболее устойчивы к загрязнителям. 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4617B"/>
                </a:solidFill>
              </a:rPr>
              <a:t>(приложение № 1)</a:t>
            </a:r>
          </a:p>
          <a:p>
            <a:pPr marL="0" indent="0">
              <a:buNone/>
            </a:pPr>
            <a:endParaRPr lang="ru-RU" b="0" i="0" dirty="0">
              <a:solidFill>
                <a:srgbClr val="04617B"/>
              </a:solidFill>
            </a:endParaRPr>
          </a:p>
          <a:p>
            <a:pPr marL="0" indent="0">
              <a:buNone/>
            </a:pPr>
            <a:endParaRPr lang="ru-RU" b="0" i="0" dirty="0" smtClean="0">
              <a:solidFill>
                <a:srgbClr val="04617B"/>
              </a:solidFill>
            </a:endParaRPr>
          </a:p>
          <a:p>
            <a:pPr marL="0" indent="0">
              <a:buNone/>
            </a:pPr>
            <a:endParaRPr lang="ru-RU" b="0" i="0" dirty="0">
              <a:solidFill>
                <a:srgbClr val="04617B"/>
              </a:solidFill>
            </a:endParaRPr>
          </a:p>
          <a:p>
            <a:pPr marL="0" indent="0">
              <a:buNone/>
            </a:pPr>
            <a:endParaRPr lang="ru-RU" b="0" i="0" dirty="0" smtClean="0">
              <a:solidFill>
                <a:srgbClr val="04617B"/>
              </a:solidFill>
            </a:endParaRPr>
          </a:p>
          <a:p>
            <a:pPr marL="0" indent="0">
              <a:buNone/>
            </a:pPr>
            <a:endParaRPr lang="ru-RU" b="0" i="0" dirty="0" smtClean="0">
              <a:solidFill>
                <a:srgbClr val="04617B"/>
              </a:solidFill>
            </a:endParaRPr>
          </a:p>
          <a:p>
            <a:pPr marL="0" indent="0">
              <a:buNone/>
            </a:pPr>
            <a:endParaRPr lang="ru-RU" b="0" i="0" dirty="0">
              <a:solidFill>
                <a:srgbClr val="04617B"/>
              </a:solidFill>
            </a:endParaRPr>
          </a:p>
          <a:p>
            <a:pPr marL="0" indent="0">
              <a:buNone/>
            </a:pPr>
            <a:endParaRPr lang="ru-RU" b="0" i="0" dirty="0" smtClean="0">
              <a:solidFill>
                <a:srgbClr val="04617B"/>
              </a:solidFill>
            </a:endParaRPr>
          </a:p>
          <a:p>
            <a:pPr marL="0" indent="0">
              <a:buNone/>
            </a:pPr>
            <a:endParaRPr lang="ru-RU" b="0" i="0" dirty="0" smtClean="0">
              <a:solidFill>
                <a:srgbClr val="04617B"/>
              </a:solidFill>
            </a:endParaRP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</a:endParaRPr>
          </a:p>
        </p:txBody>
      </p:sp>
      <p:pic>
        <p:nvPicPr>
          <p:cNvPr id="10" name="Содержимое 9" descr="img2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9805695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Листовые лишайники</a:t>
            </a:r>
            <a:endParaRPr lang="ru-RU" sz="4400" dirty="0"/>
          </a:p>
        </p:txBody>
      </p:sp>
      <p:pic>
        <p:nvPicPr>
          <p:cNvPr id="5" name="Содержимое 4" descr="hello_html_m22532b4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r="17653"/>
          <a:stretch>
            <a:fillRect/>
          </a:stretch>
        </p:blipFill>
        <p:spPr/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chemeClr val="tx2"/>
                </a:solidFill>
              </a:rPr>
              <a:t>Имеют вид мелких чешуек или пластинок, прикрепляются пучками, легко отделяются от коры.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chemeClr val="tx2"/>
                </a:solidFill>
              </a:rPr>
              <a:t>Среднеустойчивые к загрязнителям.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chemeClr val="tx2"/>
                </a:solidFill>
              </a:rPr>
              <a:t>(приложение №2)</a:t>
            </a:r>
          </a:p>
          <a:p>
            <a:pPr marL="0" indent="0">
              <a:buNone/>
            </a:pPr>
            <a:endParaRPr lang="ru-RU" b="0" i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0" i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0" i="0" dirty="0" smtClean="0">
                <a:solidFill>
                  <a:schemeClr val="tx2"/>
                </a:solidFill>
              </a:rPr>
              <a:t>Гипогимния вздутая</a:t>
            </a:r>
            <a:endParaRPr lang="ru-RU" b="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84026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Кустистые лишайники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 smtClean="0"/>
              <a:t>Имеют вид тонких нитей или «бороды». Наиболее требовательны к чистоте воздуха.</a:t>
            </a:r>
          </a:p>
          <a:p>
            <a:pPr marL="0" indent="0">
              <a:buNone/>
            </a:pPr>
            <a:endParaRPr lang="ru-RU" b="0" i="0" dirty="0"/>
          </a:p>
          <a:p>
            <a:pPr marL="0" indent="0">
              <a:buNone/>
            </a:pPr>
            <a:endParaRPr lang="ru-RU" b="0" i="0" dirty="0" smtClean="0"/>
          </a:p>
          <a:p>
            <a:pPr marL="0" indent="0">
              <a:buNone/>
            </a:pPr>
            <a:endParaRPr lang="ru-RU" b="0" i="0" dirty="0" smtClean="0"/>
          </a:p>
          <a:p>
            <a:pPr marL="0" indent="0">
              <a:buNone/>
            </a:pPr>
            <a:r>
              <a:rPr lang="ru-RU" b="0" i="0" dirty="0" err="1" smtClean="0"/>
              <a:t>Уснея</a:t>
            </a:r>
            <a:r>
              <a:rPr lang="ru-RU" b="0" i="0" dirty="0" smtClean="0"/>
              <a:t> </a:t>
            </a:r>
            <a:endParaRPr lang="ru-RU" b="0" i="0" dirty="0"/>
          </a:p>
        </p:txBody>
      </p:sp>
      <p:pic>
        <p:nvPicPr>
          <p:cNvPr id="7" name="Содержимое 6" descr="1418620102_usney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" b="1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3528777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Лихеноиндикация</a:t>
            </a:r>
            <a:r>
              <a:rPr lang="ru-RU" sz="3600" dirty="0" smtClean="0"/>
              <a:t> – метод определения качества воздуха с помощью лишайников.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9992" y="2348880"/>
            <a:ext cx="4176464" cy="3384376"/>
          </a:xfrm>
        </p:spPr>
        <p:txBody>
          <a:bodyPr/>
          <a:lstStyle/>
          <a:p>
            <a:pPr marL="0" indent="0">
              <a:buNone/>
            </a:pPr>
            <a:r>
              <a:rPr lang="ru-RU" i="0" dirty="0"/>
              <a:t>Она позволяет получить достоверные данные об уровне загрязнения воздуха.</a:t>
            </a:r>
          </a:p>
          <a:p>
            <a:pPr marL="0" indent="0">
              <a:buNone/>
            </a:pPr>
            <a:endParaRPr lang="ru-RU" i="0" dirty="0" smtClean="0"/>
          </a:p>
          <a:p>
            <a:pPr marL="0" indent="0">
              <a:buNone/>
            </a:pPr>
            <a:endParaRPr lang="ru-RU" i="0" dirty="0"/>
          </a:p>
          <a:p>
            <a:pPr marL="0" indent="0">
              <a:buNone/>
            </a:pPr>
            <a:endParaRPr lang="ru-RU" i="0" dirty="0" smtClean="0"/>
          </a:p>
        </p:txBody>
      </p:sp>
      <p:pic>
        <p:nvPicPr>
          <p:cNvPr id="4" name="Содержимое 3" descr="IMG_20170122_14332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b="7998"/>
          <a:stretch>
            <a:fillRect/>
          </a:stretch>
        </p:blipFill>
        <p:spPr>
          <a:xfrm>
            <a:off x="611560" y="2276872"/>
            <a:ext cx="3533973" cy="3960440"/>
          </a:xfrm>
        </p:spPr>
      </p:pic>
    </p:spTree>
    <p:extLst>
      <p:ext uri="{BB962C8B-B14F-4D97-AF65-F5344CB8AC3E}">
        <p14:creationId xmlns:p14="http://schemas.microsoft.com/office/powerpoint/2010/main" val="3913836989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 этап. Подготовительный</a:t>
            </a:r>
            <a:endParaRPr lang="ru-RU" sz="3600" dirty="0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99" b="-24799"/>
          <a:stretch>
            <a:fillRect/>
          </a:stretch>
        </p:blipFill>
        <p:spPr>
          <a:xfrm>
            <a:off x="539552" y="908720"/>
            <a:ext cx="2592288" cy="2905116"/>
          </a:xfrm>
        </p:spPr>
      </p:pic>
      <p:pic>
        <p:nvPicPr>
          <p:cNvPr id="8" name="Содержимое 7" descr="uk117415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9" r="-13349"/>
          <a:stretch>
            <a:fillRect/>
          </a:stretch>
        </p:blipFill>
        <p:spPr>
          <a:xfrm>
            <a:off x="3491880" y="1196752"/>
            <a:ext cx="2098576" cy="2351824"/>
          </a:xfrm>
        </p:spPr>
      </p:pic>
      <p:pic>
        <p:nvPicPr>
          <p:cNvPr id="12" name="Содержимое 5" descr="notebook-pencil-264157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3036"/>
          <a:stretch>
            <a:fillRect/>
          </a:stretch>
        </p:blipFill>
        <p:spPr bwMode="auto">
          <a:xfrm>
            <a:off x="2267744" y="3933056"/>
            <a:ext cx="2170584" cy="243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7" descr="320f8411d4bcb0a99b084e7f76bdca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5148064" y="3933056"/>
            <a:ext cx="2175748" cy="243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9" descr="Вправа_51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8211"/>
          <a:stretch>
            <a:fillRect/>
          </a:stretch>
        </p:blipFill>
        <p:spPr bwMode="auto">
          <a:xfrm>
            <a:off x="6372200" y="1268760"/>
            <a:ext cx="1991875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91477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 этап. Исследовательский</a:t>
            </a:r>
            <a:endParaRPr lang="ru-RU" sz="3200" dirty="0"/>
          </a:p>
        </p:txBody>
      </p:sp>
      <p:pic>
        <p:nvPicPr>
          <p:cNvPr id="5" name="Содержимое 4" descr="X1ThQDXFWtvJFe8kM5qtpc_KD_m_pu-Ey5AE2fed4gVXK0fdQ4cnPdy7fhr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" b="4541"/>
          <a:stretch>
            <a:fillRect/>
          </a:stretch>
        </p:blipFill>
        <p:spPr>
          <a:xfrm>
            <a:off x="457200" y="1600200"/>
            <a:ext cx="3467100" cy="4205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340768"/>
            <a:ext cx="4896544" cy="4857403"/>
          </a:xfrm>
        </p:spPr>
        <p:txBody>
          <a:bodyPr/>
          <a:lstStyle/>
          <a:p>
            <a:pPr marL="0" indent="0">
              <a:buNone/>
            </a:pPr>
            <a:r>
              <a:rPr lang="ru-RU" i="0" dirty="0" smtClean="0"/>
              <a:t>На месте обследования выбираем 10 деревьев, примерно одного размера. Приложив палетку к стволу дерева, считаем количество квадратов с лишайниками, чтоб узнать степень покрытия ствола. Считаем количество видов лишайников. </a:t>
            </a: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1243768850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Результаты обследования горы Пионерки</a:t>
            </a:r>
            <a:endParaRPr lang="ru-RU" sz="4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0231957"/>
              </p:ext>
            </p:extLst>
          </p:nvPr>
        </p:nvGraphicFramePr>
        <p:xfrm>
          <a:off x="251516" y="2204865"/>
          <a:ext cx="8424944" cy="415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8"/>
                <a:gridCol w="792088"/>
                <a:gridCol w="648072"/>
                <a:gridCol w="720080"/>
                <a:gridCol w="720080"/>
                <a:gridCol w="720080"/>
                <a:gridCol w="648072"/>
                <a:gridCol w="648072"/>
                <a:gridCol w="648072"/>
                <a:gridCol w="576064"/>
                <a:gridCol w="648076"/>
              </a:tblGrid>
              <a:tr h="134414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Номер</a:t>
                      </a:r>
                      <a:r>
                        <a:rPr lang="ru-RU" baseline="0" dirty="0" smtClean="0"/>
                        <a:t> дерева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Степень покрытия ствола дерева лишайниками</a:t>
                      </a:r>
                    </a:p>
                    <a:p>
                      <a:r>
                        <a:rPr lang="ru-RU" dirty="0" smtClean="0"/>
                        <a:t>в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видов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01208"/>
            <a:ext cx="4038600" cy="8249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632998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Результаты обследования района школы № 12</a:t>
            </a:r>
            <a:endParaRPr lang="ru-RU" sz="4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3917071"/>
              </p:ext>
            </p:extLst>
          </p:nvPr>
        </p:nvGraphicFramePr>
        <p:xfrm>
          <a:off x="251516" y="2204865"/>
          <a:ext cx="8424944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8"/>
                <a:gridCol w="792088"/>
                <a:gridCol w="648072"/>
                <a:gridCol w="720080"/>
                <a:gridCol w="720080"/>
                <a:gridCol w="720080"/>
                <a:gridCol w="648072"/>
                <a:gridCol w="648072"/>
                <a:gridCol w="648072"/>
                <a:gridCol w="576064"/>
                <a:gridCol w="648076"/>
              </a:tblGrid>
              <a:tr h="134414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Номер</a:t>
                      </a:r>
                      <a:r>
                        <a:rPr lang="ru-RU" baseline="0" dirty="0" smtClean="0"/>
                        <a:t> дерева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Степень покрытия лишайниками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видов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01208"/>
            <a:ext cx="4038600" cy="8249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88621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70129_15382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6524"/>
          <a:stretch>
            <a:fillRect/>
          </a:stretch>
        </p:blipFill>
        <p:spPr>
          <a:xfrm>
            <a:off x="274784" y="1277504"/>
            <a:ext cx="4104456" cy="4599767"/>
          </a:xfrm>
        </p:spPr>
      </p:pic>
      <p:pic>
        <p:nvPicPr>
          <p:cNvPr id="7" name="Содержимое 6" descr="IMG_20170129_15334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6524"/>
          <a:stretch>
            <a:fillRect/>
          </a:stretch>
        </p:blipFill>
        <p:spPr>
          <a:xfrm>
            <a:off x="4644008" y="126876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972930895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2413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/>
              <a:t>Вывод</a:t>
            </a:r>
            <a:br>
              <a:rPr lang="ru-RU" sz="3600" dirty="0" smtClean="0"/>
            </a:br>
            <a:r>
              <a:rPr lang="ru-RU" sz="3600" dirty="0" smtClean="0"/>
              <a:t>Метод </a:t>
            </a:r>
            <a:r>
              <a:rPr lang="ru-RU" sz="3600" dirty="0"/>
              <a:t>определения качества воздуха </a:t>
            </a:r>
            <a:r>
              <a:rPr lang="ru-RU" sz="3600" dirty="0" smtClean="0"/>
              <a:t>с помощью лишайников показал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36712" y="2492896"/>
            <a:ext cx="442392" cy="15121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628801"/>
            <a:ext cx="8784976" cy="43924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Чем сильнее загрязнен воздух, тем меньше видов лишайников встречается в местах исследования. На Пионерке обнаружено 4 вида лишайников – воздух чистый. В районе школы № 12 лишайников не обнаружено – высокий уровень загрязнения. </a:t>
            </a:r>
          </a:p>
          <a:p>
            <a:pPr marL="514350" indent="-514350">
              <a:buFont typeface="+mj-lt"/>
              <a:buAutoNum type="arabicPeriod"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 Чем сильнее загрязнён воздух, тем меньше степень покрытия лишайниками.  На Пионерке – до 90 %, в районе школы - 0 %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978613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14688" y="1600200"/>
            <a:ext cx="5821808" cy="49720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i="0" dirty="0" smtClean="0">
                <a:solidFill>
                  <a:srgbClr val="04617B"/>
                </a:solidFill>
              </a:rPr>
              <a:t>Обнаружение и определение загрязнения воздуха на основе реакции живых организмов – лишайников.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i="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Содержимое 2" descr="6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467544" y="1412776"/>
            <a:ext cx="2531429" cy="2836912"/>
          </a:xfr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861048"/>
            <a:ext cx="3240360" cy="2430270"/>
          </a:xfrm>
          <a:prstGeom prst="rect">
            <a:avLst/>
          </a:prstGeom>
        </p:spPr>
      </p:pic>
      <p:pic>
        <p:nvPicPr>
          <p:cNvPr id="7" name="Содержимое 4" descr="IMG_20170122_1426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b="7998"/>
          <a:stretch>
            <a:fillRect/>
          </a:stretch>
        </p:blipFill>
        <p:spPr bwMode="auto">
          <a:xfrm>
            <a:off x="6084168" y="3573016"/>
            <a:ext cx="2448272" cy="274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1514">
    <p:pull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38856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Актуальность проекта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i="0" dirty="0" smtClean="0">
                <a:solidFill>
                  <a:srgbClr val="04617B"/>
                </a:solidFill>
              </a:rPr>
              <a:t>2017 </a:t>
            </a:r>
            <a:r>
              <a:rPr lang="ru-RU" i="0" dirty="0" smtClean="0">
                <a:solidFill>
                  <a:srgbClr val="04617B"/>
                </a:solidFill>
              </a:rPr>
              <a:t>год – Год экологии. </a:t>
            </a:r>
            <a:r>
              <a:rPr lang="ru-RU" i="0" dirty="0">
                <a:solidFill>
                  <a:srgbClr val="04617B"/>
                </a:solidFill>
              </a:rPr>
              <a:t>П</a:t>
            </a:r>
            <a:r>
              <a:rPr lang="ru-RU" i="0" dirty="0" smtClean="0">
                <a:solidFill>
                  <a:srgbClr val="04617B"/>
                </a:solidFill>
              </a:rPr>
              <a:t>редставленный проект рассматривает проблемы экологии и окружающей среды на примере конкретных районов нашего города.</a:t>
            </a:r>
            <a:endParaRPr lang="ru-RU" i="0" dirty="0">
              <a:solidFill>
                <a:srgbClr val="04617B"/>
              </a:solidFill>
            </a:endParaRPr>
          </a:p>
        </p:txBody>
      </p:sp>
      <p:pic>
        <p:nvPicPr>
          <p:cNvPr id="3" name="Содержимое 2" descr="logo_eco_yea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r="19037"/>
          <a:stretch>
            <a:fillRect/>
          </a:stretch>
        </p:blipFill>
        <p:spPr>
          <a:xfrm>
            <a:off x="467544" y="1988840"/>
            <a:ext cx="3045461" cy="3412975"/>
          </a:xfrm>
        </p:spPr>
      </p:pic>
    </p:spTree>
  </p:cSld>
  <p:clrMapOvr>
    <a:masterClrMapping/>
  </p:clrMapOvr>
  <p:transition xmlns:p14="http://schemas.microsoft.com/office/powerpoint/2010/main" advTm="0">
    <p:pull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Преимущества проекта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0" y="1844824"/>
            <a:ext cx="5429250" cy="4655989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i="0" dirty="0" smtClean="0">
                <a:solidFill>
                  <a:srgbClr val="04617B"/>
                </a:solidFill>
              </a:rPr>
              <a:t>МАЛОЗАТРАТОСТЬ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i="0" dirty="0">
              <a:solidFill>
                <a:srgbClr val="04617B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i="0" dirty="0" smtClean="0">
                <a:solidFill>
                  <a:srgbClr val="04617B"/>
                </a:solidFill>
              </a:rPr>
              <a:t>ВЫПОЛНЕНИЕ В ПОЛЕВЫХ УСЛОВИЯХ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i="0" dirty="0">
              <a:solidFill>
                <a:srgbClr val="04617B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ru-RU" i="0" dirty="0" smtClean="0">
                <a:solidFill>
                  <a:srgbClr val="04617B"/>
                </a:solidFill>
              </a:rPr>
              <a:t>РАССМОТРЕНИЕ ЭКОЛОГИЧЕСКИХ ПРОБЛЕМ КОНКРЕТНОГО МИКРОРАЙОНА ГОРОДА</a:t>
            </a:r>
            <a:endParaRPr lang="ru-RU" i="0" dirty="0">
              <a:solidFill>
                <a:srgbClr val="04617B"/>
              </a:solidFill>
            </a:endParaRPr>
          </a:p>
        </p:txBody>
      </p:sp>
      <p:pic>
        <p:nvPicPr>
          <p:cNvPr id="6" name="Содержимое 5" descr="55435ccbb9dde5e082f0ff74afabfaf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r="20274"/>
          <a:stretch>
            <a:fillRect/>
          </a:stretch>
        </p:blipFill>
        <p:spPr>
          <a:xfrm>
            <a:off x="251520" y="1988840"/>
            <a:ext cx="2698671" cy="3024336"/>
          </a:xfrm>
        </p:spPr>
      </p:pic>
    </p:spTree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dirty="0" smtClean="0"/>
              <a:t>МЕСТА ИССЛЕДОВАНИЯ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31640" y="5877272"/>
            <a:ext cx="7200800" cy="95457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i="0" dirty="0" smtClean="0">
                <a:solidFill>
                  <a:srgbClr val="04617B"/>
                </a:solidFill>
              </a:rPr>
              <a:t>МИКРОРАЙОН ШКОЛЫ № 12</a:t>
            </a:r>
            <a:endParaRPr lang="ru-RU" i="0" dirty="0">
              <a:solidFill>
                <a:srgbClr val="04617B"/>
              </a:solidFill>
            </a:endParaRPr>
          </a:p>
        </p:txBody>
      </p:sp>
      <p:pic>
        <p:nvPicPr>
          <p:cNvPr id="5" name="Содержимое 4" descr="IMG_20170129_15322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6524"/>
          <a:stretch>
            <a:fillRect/>
          </a:stretch>
        </p:blipFill>
        <p:spPr>
          <a:xfrm>
            <a:off x="2483768" y="908720"/>
            <a:ext cx="4320480" cy="4841859"/>
          </a:xfrm>
        </p:spPr>
      </p:pic>
    </p:spTree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sz="4400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5004048" y="5661248"/>
            <a:ext cx="3682752" cy="720080"/>
          </a:xfrm>
        </p:spPr>
        <p:txBody>
          <a:bodyPr/>
          <a:lstStyle/>
          <a:p>
            <a:pPr marL="0" indent="0" algn="r">
              <a:buNone/>
            </a:pPr>
            <a:r>
              <a:rPr lang="ru-RU" i="0" dirty="0" smtClean="0">
                <a:solidFill>
                  <a:srgbClr val="04617B"/>
                </a:solidFill>
              </a:rPr>
              <a:t> ГОРА ПИОНЕРКА</a:t>
            </a:r>
            <a:endParaRPr lang="ru-RU" i="0" dirty="0">
              <a:solidFill>
                <a:srgbClr val="04617B"/>
              </a:solidFill>
            </a:endParaRPr>
          </a:p>
        </p:txBody>
      </p:sp>
      <p:pic>
        <p:nvPicPr>
          <p:cNvPr id="4" name="Содержимое 2" descr="IMG_20170122_14503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b="7989"/>
          <a:stretch>
            <a:fillRect/>
          </a:stretch>
        </p:blipFill>
        <p:spPr>
          <a:xfrm>
            <a:off x="2411760" y="404664"/>
            <a:ext cx="4464050" cy="5003800"/>
          </a:xfrm>
        </p:spPr>
      </p:pic>
    </p:spTree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dirty="0" smtClean="0"/>
              <a:t>Гипотеза проекта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772816"/>
            <a:ext cx="4646290" cy="4727997"/>
          </a:xfrm>
        </p:spPr>
        <p:txBody>
          <a:bodyPr/>
          <a:lstStyle/>
          <a:p>
            <a:pPr marL="0" indent="0">
              <a:buNone/>
            </a:pPr>
            <a:r>
              <a:rPr lang="ru-RU" sz="2400" i="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Если на горе Пионерке и территории </a:t>
            </a:r>
            <a:r>
              <a:rPr lang="ru-RU" sz="2400" i="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микрорайона </a:t>
            </a:r>
            <a:r>
              <a:rPr lang="ru-RU" sz="2400" i="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школы № 12 будет найдено определенное количество видов  лишайников, </a:t>
            </a:r>
            <a:r>
              <a:rPr lang="ru-RU" sz="2400" i="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то этот факт позволит установить уровень </a:t>
            </a:r>
            <a:r>
              <a:rPr lang="ru-RU" sz="2400" i="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загрязнения воздуха. </a:t>
            </a:r>
            <a:endParaRPr lang="ru-RU" sz="2400" i="0" dirty="0">
              <a:solidFill>
                <a:srgbClr val="04617B"/>
              </a:solidFill>
            </a:endParaRPr>
          </a:p>
        </p:txBody>
      </p:sp>
      <p:pic>
        <p:nvPicPr>
          <p:cNvPr id="6" name="Содержимое 5" descr="IMG_20170122_1454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6524"/>
          <a:stretch>
            <a:fillRect/>
          </a:stretch>
        </p:blipFill>
        <p:spPr bwMode="auto">
          <a:xfrm>
            <a:off x="457200" y="1600201"/>
            <a:ext cx="3495240" cy="39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Лишайники - это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643063"/>
            <a:ext cx="4857750" cy="5214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i="0" dirty="0">
                <a:solidFill>
                  <a:srgbClr val="04617B"/>
                </a:solidFill>
              </a:rPr>
              <a:t>и</a:t>
            </a:r>
            <a:r>
              <a:rPr lang="ru-RU" i="0" dirty="0" smtClean="0">
                <a:solidFill>
                  <a:srgbClr val="04617B"/>
                </a:solidFill>
              </a:rPr>
              <a:t> гриб и водоросль одновременно. Что позволяет им получать питание не только из почвы, но также из воздуха: дождя, снега, росы, туманов, частиц пыли. </a:t>
            </a:r>
            <a:endParaRPr lang="ru-RU" i="0" dirty="0">
              <a:solidFill>
                <a:srgbClr val="04617B"/>
              </a:solidFill>
            </a:endParaRPr>
          </a:p>
        </p:txBody>
      </p:sp>
      <p:pic>
        <p:nvPicPr>
          <p:cNvPr id="5" name="Содержимое 4" descr="usne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r="145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Лишайники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0" dirty="0" smtClean="0">
                <a:solidFill>
                  <a:srgbClr val="04617B"/>
                </a:solidFill>
              </a:rPr>
              <a:t>Требовательны к свету, могут переносить засуху, но нуждаются в чистом воздухе и увлажнении.</a:t>
            </a:r>
            <a:endParaRPr lang="ru-RU" i="0" dirty="0">
              <a:solidFill>
                <a:srgbClr val="04617B"/>
              </a:solidFill>
            </a:endParaRPr>
          </a:p>
        </p:txBody>
      </p:sp>
      <p:pic>
        <p:nvPicPr>
          <p:cNvPr id="5" name="Содержимое 4" descr="945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998645"/>
      </p:ext>
    </p:extLst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revo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derevo</Template>
  <TotalTime>363</TotalTime>
  <Words>430</Words>
  <Application>Microsoft Macintosh PowerPoint</Application>
  <PresentationFormat>Экран (4:3)</PresentationFormat>
  <Paragraphs>176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derevo</vt:lpstr>
      <vt:lpstr>Муниципальное бюджетное общеобразовательное учреждение средняя общеобразовательная школа № 12 г. Горно-Алтайска   ЭКОЛОГИЧЕСКИЙ ПРОЕКТ  ЛИШАЙНИКИ – ПОКАЗАТЕЛИ ЧИСТОТЫ ВОЗДУХА   Выполнил ученик 4 «А» класса Тоголев Антон   </vt:lpstr>
      <vt:lpstr>Цель проекта:</vt:lpstr>
      <vt:lpstr>Актуальность проекта </vt:lpstr>
      <vt:lpstr>Преимущества проекта </vt:lpstr>
      <vt:lpstr>МЕСТА ИССЛЕДОВАНИЯ</vt:lpstr>
      <vt:lpstr>Презентация PowerPoint</vt:lpstr>
      <vt:lpstr>Гипотеза проекта</vt:lpstr>
      <vt:lpstr>Лишайники - это </vt:lpstr>
      <vt:lpstr>Лишайники</vt:lpstr>
      <vt:lpstr>Накипные лишайники</vt:lpstr>
      <vt:lpstr>Листовые лишайники</vt:lpstr>
      <vt:lpstr>Кустистые лишайники</vt:lpstr>
      <vt:lpstr> Лихеноиндикация – метод определения качества воздуха с помощью лишайников.</vt:lpstr>
      <vt:lpstr>1 этап. Подготовительный</vt:lpstr>
      <vt:lpstr>2 этап. Исследовательский</vt:lpstr>
      <vt:lpstr>Результаты обследования горы Пионерки</vt:lpstr>
      <vt:lpstr>Результаты обследования района школы № 12</vt:lpstr>
      <vt:lpstr>Презентация PowerPoint</vt:lpstr>
      <vt:lpstr>Вывод Метод определения качества воздуха с помощью лишайников показал</vt:lpstr>
      <vt:lpstr>СПАСИБО ЗА ВНИМАНИЕ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Насекомые, снижающие численность вредителей растений</dc:title>
  <dc:creator>Admin</dc:creator>
  <cp:lastModifiedBy>apple</cp:lastModifiedBy>
  <cp:revision>38</cp:revision>
  <dcterms:created xsi:type="dcterms:W3CDTF">2010-12-05T13:19:17Z</dcterms:created>
  <dcterms:modified xsi:type="dcterms:W3CDTF">2017-03-03T03:15:35Z</dcterms:modified>
</cp:coreProperties>
</file>